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72" r:id="rId4"/>
    <p:sldId id="315" r:id="rId5"/>
    <p:sldId id="316" r:id="rId6"/>
    <p:sldId id="317" r:id="rId7"/>
    <p:sldId id="318" r:id="rId8"/>
    <p:sldId id="319" r:id="rId9"/>
    <p:sldId id="320" r:id="rId10"/>
    <p:sldId id="314" r:id="rId11"/>
  </p:sldIdLst>
  <p:sldSz cx="16256000" cy="9144000"/>
  <p:notesSz cx="9144000" cy="16256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87" d="100"/>
          <a:sy n="87" d="100"/>
        </p:scale>
        <p:origin x="348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103" cy="81562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quarter" idx="1"/>
          </p:nvPr>
        </p:nvSpPr>
        <p:spPr>
          <a:xfrm>
            <a:off x="5179219" y="0"/>
            <a:ext cx="3962995" cy="81562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2A5E58-AA3E-45C1-A41A-F0693F76D988}" type="datetimeFigureOut">
              <a:rPr lang="tr-TR" smtClean="0"/>
              <a:t>16.01.2022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2"/>
          </p:nvPr>
        </p:nvSpPr>
        <p:spPr>
          <a:xfrm>
            <a:off x="0" y="15440380"/>
            <a:ext cx="3962103" cy="81562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5179219" y="15440380"/>
            <a:ext cx="3962995" cy="81562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B4F7D7-3704-4709-B2AA-C7DB992CED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10192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103" cy="81562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5179219" y="0"/>
            <a:ext cx="3962995" cy="81562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49B5DD-526E-4443-84BB-940F342BB340}" type="datetimeFigureOut">
              <a:rPr lang="tr-TR" smtClean="0"/>
              <a:t>16.01.2022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-304800" y="2032000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914400" y="7823200"/>
            <a:ext cx="7315200" cy="6400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15440380"/>
            <a:ext cx="3962103" cy="81562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5179219" y="15440380"/>
            <a:ext cx="3962995" cy="81562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B7CB0-77B7-4620-8B17-78E7306FF20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4878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19200" y="2834640"/>
            <a:ext cx="13817600" cy="19202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438400" y="5120640"/>
            <a:ext cx="11379200" cy="228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6256000" cy="9144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3E3E3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3E3E3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812800" y="2103120"/>
            <a:ext cx="7071360" cy="6035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8371840" y="2103120"/>
            <a:ext cx="7071360" cy="6035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1" i="0">
                <a:solidFill>
                  <a:srgbClr val="3E3E3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31507" y="304927"/>
            <a:ext cx="2792984" cy="453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1" i="0">
                <a:solidFill>
                  <a:srgbClr val="3E3E3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81326" y="2275692"/>
            <a:ext cx="12293346" cy="33185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527040" y="8503920"/>
            <a:ext cx="5201920" cy="45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12800" y="8503920"/>
            <a:ext cx="3738880" cy="45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1/16/2022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704320" y="8503920"/>
            <a:ext cx="3738880" cy="45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2" y="-1"/>
            <a:ext cx="16262528" cy="9144001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8585200" y="3886200"/>
            <a:ext cx="5715000" cy="568104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600" b="1" spc="65" dirty="0" smtClean="0">
                <a:solidFill>
                  <a:srgbClr val="FFFFFF"/>
                </a:solidFill>
                <a:latin typeface="Arial"/>
                <a:cs typeface="Arial"/>
              </a:rPr>
              <a:t>Python</a:t>
            </a:r>
            <a:r>
              <a:rPr lang="tr-TR" sz="3600" b="1" spc="65" dirty="0" smtClean="0">
                <a:solidFill>
                  <a:srgbClr val="FFFFFF"/>
                </a:solidFill>
                <a:latin typeface="Arial"/>
                <a:cs typeface="Arial"/>
              </a:rPr>
              <a:t> Uygulamalar</a:t>
            </a:r>
            <a:endParaRPr sz="3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843776" y="4184141"/>
            <a:ext cx="3570224" cy="780983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5000" spc="-10" dirty="0" smtClean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lang="tr-TR" sz="5000" spc="-10" dirty="0" err="1" smtClean="0">
                <a:solidFill>
                  <a:srgbClr val="FFFFFF"/>
                </a:solidFill>
                <a:latin typeface="Calibri"/>
                <a:cs typeface="Calibri"/>
              </a:rPr>
              <a:t>eşekkürler</a:t>
            </a:r>
            <a:endParaRPr sz="50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6256000" cy="914400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ikdörtgen 28"/>
          <p:cNvSpPr/>
          <p:nvPr/>
        </p:nvSpPr>
        <p:spPr>
          <a:xfrm>
            <a:off x="279400" y="533400"/>
            <a:ext cx="15544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1- 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Üç bardak içinden doğru olanı bulma oyunu yazınız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.</a:t>
            </a:r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ikdörtgen 28"/>
          <p:cNvSpPr/>
          <p:nvPr/>
        </p:nvSpPr>
        <p:spPr>
          <a:xfrm>
            <a:off x="279400" y="533400"/>
            <a:ext cx="15544800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3200" dirty="0">
                <a:solidFill>
                  <a:schemeClr val="accent5">
                    <a:lumMod val="75000"/>
                  </a:schemeClr>
                </a:solidFill>
              </a:rPr>
              <a:t>2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- A ve B isimli takımların basketbol maçında aldıkları sayılar şöyledir;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A takımı;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3 puanlık atış sayısı 4-15 arasında rastgele bir sayıdır.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2 puanlık atış sayısı 2-19 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 arasında rastgele bir sayıdır.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1 puanlık atış sayısı 10-30 arasında rastgele bir sayıdır.</a:t>
            </a:r>
          </a:p>
          <a:p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B </a:t>
            </a:r>
            <a:r>
              <a:rPr lang="tr-TR" sz="3200" dirty="0">
                <a:solidFill>
                  <a:schemeClr val="accent5">
                    <a:lumMod val="75000"/>
                  </a:schemeClr>
                </a:solidFill>
              </a:rPr>
              <a:t>takımı;</a:t>
            </a:r>
          </a:p>
          <a:p>
            <a:r>
              <a:rPr lang="tr-TR" sz="3200" dirty="0">
                <a:solidFill>
                  <a:schemeClr val="accent5">
                    <a:lumMod val="75000"/>
                  </a:schemeClr>
                </a:solidFill>
              </a:rPr>
              <a:t>3 puanlık atış sayısı 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1-20 </a:t>
            </a:r>
            <a:r>
              <a:rPr lang="tr-TR" sz="3200" dirty="0">
                <a:solidFill>
                  <a:schemeClr val="accent5">
                    <a:lumMod val="75000"/>
                  </a:schemeClr>
                </a:solidFill>
              </a:rPr>
              <a:t>arasında rastgele bir sayıdır.</a:t>
            </a:r>
          </a:p>
          <a:p>
            <a:r>
              <a:rPr lang="tr-TR" sz="3200" dirty="0">
                <a:solidFill>
                  <a:schemeClr val="accent5">
                    <a:lumMod val="75000"/>
                  </a:schemeClr>
                </a:solidFill>
              </a:rPr>
              <a:t>2 puanlık atış sayısı 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4-14  </a:t>
            </a:r>
            <a:r>
              <a:rPr lang="tr-TR" sz="3200" dirty="0">
                <a:solidFill>
                  <a:schemeClr val="accent5">
                    <a:lumMod val="75000"/>
                  </a:schemeClr>
                </a:solidFill>
              </a:rPr>
              <a:t>arasında rastgele bir sayıdır.</a:t>
            </a:r>
          </a:p>
          <a:p>
            <a:r>
              <a:rPr lang="tr-TR" sz="3200" dirty="0">
                <a:solidFill>
                  <a:schemeClr val="accent5">
                    <a:lumMod val="75000"/>
                  </a:schemeClr>
                </a:solidFill>
              </a:rPr>
              <a:t>1 puanlık atış sayısı 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15-25 </a:t>
            </a:r>
            <a:r>
              <a:rPr lang="tr-TR" sz="3200" dirty="0">
                <a:solidFill>
                  <a:schemeClr val="accent5">
                    <a:lumMod val="75000"/>
                  </a:schemeClr>
                </a:solidFill>
              </a:rPr>
              <a:t>arasında rastgele bir sayıdır.</a:t>
            </a:r>
          </a:p>
          <a:p>
            <a:endParaRPr lang="tr-TR" sz="3200" dirty="0" smtClean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Takımlardan hangisi maçı kazanır?</a:t>
            </a:r>
          </a:p>
          <a:p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769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ikdörtgen 28"/>
          <p:cNvSpPr/>
          <p:nvPr/>
        </p:nvSpPr>
        <p:spPr>
          <a:xfrm>
            <a:off x="279400" y="533400"/>
            <a:ext cx="155448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3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- Telefonunuza gelen bir çağrının dolandırıcı olup olmadığını son dört hanesine anladığınızı varsayalım. Eğer numaranın son dört hanesinin;</a:t>
            </a:r>
          </a:p>
          <a:p>
            <a:endParaRPr lang="tr-TR" sz="3200" dirty="0" smtClean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İlk hanesi 2’den küçük veya 7’den büyükse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Son hanesi 4’den küçük veya 9 ise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İkinci ve üçüncü haneler eşit ise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Gelen telefon dolandırıcıdır.</a:t>
            </a:r>
          </a:p>
          <a:p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Buna göre telefonu açıp açmama kararını veriniz…</a:t>
            </a:r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616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ikdörtgen 28"/>
          <p:cNvSpPr/>
          <p:nvPr/>
        </p:nvSpPr>
        <p:spPr>
          <a:xfrm>
            <a:off x="279400" y="533400"/>
            <a:ext cx="15544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4- 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Aşağıda bir menü bulunmaktadır. Menüde yiyecekler ve kalorileri vardır.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Müşterinizin verdiği siparişe göre alacağı toplam kaloriyi hesaplayınız.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Örnek sipariş:  A-1,B-3,C-1,D-4</a:t>
            </a:r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2" name="Tablo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3741278"/>
              </p:ext>
            </p:extLst>
          </p:nvPr>
        </p:nvGraphicFramePr>
        <p:xfrm>
          <a:off x="1193800" y="3030376"/>
          <a:ext cx="13487400" cy="4437224"/>
        </p:xfrm>
        <a:graphic>
          <a:graphicData uri="http://schemas.openxmlformats.org/drawingml/2006/table">
            <a:tbl>
              <a:tblPr/>
              <a:tblGrid>
                <a:gridCol w="6743700">
                  <a:extLst>
                    <a:ext uri="{9D8B030D-6E8A-4147-A177-3AD203B41FA5}">
                      <a16:colId xmlns:a16="http://schemas.microsoft.com/office/drawing/2014/main" val="2537096108"/>
                    </a:ext>
                  </a:extLst>
                </a:gridCol>
                <a:gridCol w="6743700">
                  <a:extLst>
                    <a:ext uri="{9D8B030D-6E8A-4147-A177-3AD203B41FA5}">
                      <a16:colId xmlns:a16="http://schemas.microsoft.com/office/drawing/2014/main" val="3161449833"/>
                    </a:ext>
                  </a:extLst>
                </a:gridCol>
              </a:tblGrid>
              <a:tr h="1658937">
                <a:tc>
                  <a:txBody>
                    <a:bodyPr/>
                    <a:lstStyle/>
                    <a:p>
                      <a:pPr algn="l" fontAlgn="t"/>
                      <a:r>
                        <a:rPr lang="tr-TR" sz="2800" dirty="0" smtClean="0">
                          <a:effectLst/>
                        </a:rPr>
                        <a:t>A-  </a:t>
                      </a:r>
                      <a:r>
                        <a:rPr lang="en-US" sz="2800" dirty="0" smtClean="0">
                          <a:effectLst/>
                        </a:rPr>
                        <a:t>Here </a:t>
                      </a:r>
                      <a:r>
                        <a:rPr lang="en-US" sz="2800" dirty="0">
                          <a:effectLst/>
                        </a:rPr>
                        <a:t>are the three burger choices: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1 – Cheeseburger (461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2 – Fish Burger (431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3 – Veggie Burger (420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4 – no burger</a:t>
                      </a:r>
                    </a:p>
                  </a:txBody>
                  <a:tcPr marL="30361" marR="30361" marT="42506" marB="42506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tr-TR" sz="2800" dirty="0" smtClean="0">
                          <a:effectLst/>
                        </a:rPr>
                        <a:t>C-  </a:t>
                      </a:r>
                      <a:r>
                        <a:rPr lang="en-US" sz="2800" dirty="0" smtClean="0">
                          <a:effectLst/>
                        </a:rPr>
                        <a:t>Here </a:t>
                      </a:r>
                      <a:r>
                        <a:rPr lang="en-US" sz="2800" dirty="0">
                          <a:effectLst/>
                        </a:rPr>
                        <a:t>are the three drink choices: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1 – Soft Drink (130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2 – Orange Juice (160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3 – Milk (118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4 – no drink</a:t>
                      </a:r>
                    </a:p>
                  </a:txBody>
                  <a:tcPr marL="30361" marR="30361" marT="42506" marB="42506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2278185"/>
                  </a:ext>
                </a:extLst>
              </a:tr>
              <a:tr h="1658937">
                <a:tc>
                  <a:txBody>
                    <a:bodyPr/>
                    <a:lstStyle/>
                    <a:p>
                      <a:pPr algn="l" fontAlgn="t"/>
                      <a:r>
                        <a:rPr lang="tr-TR" sz="2800" dirty="0" smtClean="0">
                          <a:effectLst/>
                        </a:rPr>
                        <a:t>B-  </a:t>
                      </a:r>
                      <a:r>
                        <a:rPr lang="en-US" sz="2800" dirty="0" smtClean="0">
                          <a:effectLst/>
                        </a:rPr>
                        <a:t>Here </a:t>
                      </a:r>
                      <a:r>
                        <a:rPr lang="en-US" sz="2800" dirty="0">
                          <a:effectLst/>
                        </a:rPr>
                        <a:t>are the three side order choices: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1 – Fries (100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2 – Baked Potato (57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3 – Chef Salad (70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4 – no side order</a:t>
                      </a:r>
                    </a:p>
                  </a:txBody>
                  <a:tcPr marL="30361" marR="30361" marT="42506" marB="42506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tr-TR" sz="2800" dirty="0" smtClean="0">
                          <a:effectLst/>
                        </a:rPr>
                        <a:t>D-</a:t>
                      </a:r>
                      <a:r>
                        <a:rPr lang="tr-TR" sz="2800" baseline="0" dirty="0" smtClean="0">
                          <a:effectLst/>
                        </a:rPr>
                        <a:t> </a:t>
                      </a:r>
                      <a:r>
                        <a:rPr lang="en-US" sz="2800" dirty="0" smtClean="0">
                          <a:effectLst/>
                        </a:rPr>
                        <a:t>Here </a:t>
                      </a:r>
                      <a:r>
                        <a:rPr lang="en-US" sz="2800" dirty="0">
                          <a:effectLst/>
                        </a:rPr>
                        <a:t>are the three dessert choices: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1 – Apple Pie (167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2 – Sundae (266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3 – Fruit Cup (75 Calories)</a:t>
                      </a:r>
                      <a:br>
                        <a:rPr lang="en-US" sz="2800" dirty="0">
                          <a:effectLst/>
                        </a:rPr>
                      </a:br>
                      <a:r>
                        <a:rPr lang="en-US" sz="2800" dirty="0">
                          <a:effectLst/>
                        </a:rPr>
                        <a:t>4 – no dessert</a:t>
                      </a:r>
                    </a:p>
                  </a:txBody>
                  <a:tcPr marL="30361" marR="30361" marT="42506" marB="42506">
                    <a:lnL w="1270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22303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2758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ikdörtgen 28"/>
          <p:cNvSpPr/>
          <p:nvPr/>
        </p:nvSpPr>
        <p:spPr>
          <a:xfrm>
            <a:off x="279400" y="533400"/>
            <a:ext cx="1554480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5- 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Bugünün tarihini sistemden alarak ay ve günü doğum gününüz ile karşılaştırınız.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Eğer doğum gününüz geçti ise «Hediyeler seneye kaldı…» yazsın,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Geçmedi ise «Acaba ne hediye alacaklar…» diye yazsın,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Bugün doğum gününüz ise «</a:t>
            </a:r>
            <a:r>
              <a:rPr lang="tr-TR" sz="3200" dirty="0" err="1" smtClean="0">
                <a:solidFill>
                  <a:schemeClr val="accent5">
                    <a:lumMod val="75000"/>
                  </a:schemeClr>
                </a:solidFill>
              </a:rPr>
              <a:t>İyiki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 doğdun…» yazsın.</a:t>
            </a:r>
          </a:p>
          <a:p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tr-TR" sz="3200" dirty="0" smtClean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err="1" smtClean="0">
                <a:solidFill>
                  <a:schemeClr val="accent5">
                    <a:lumMod val="75000"/>
                  </a:schemeClr>
                </a:solidFill>
              </a:rPr>
              <a:t>import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3200" dirty="0" err="1" smtClean="0">
                <a:solidFill>
                  <a:schemeClr val="accent5">
                    <a:lumMod val="75000"/>
                  </a:schemeClr>
                </a:solidFill>
              </a:rPr>
              <a:t>datetime</a:t>
            </a:r>
            <a:endParaRPr lang="tr-TR" sz="3200" dirty="0" smtClean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bugün=</a:t>
            </a:r>
            <a:r>
              <a:rPr lang="tr-TR" sz="3200" dirty="0" err="1" smtClean="0">
                <a:solidFill>
                  <a:schemeClr val="accent5">
                    <a:lumMod val="75000"/>
                  </a:schemeClr>
                </a:solidFill>
              </a:rPr>
              <a:t>datetime.datetime.today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()</a:t>
            </a:r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501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ikdörtgen 28"/>
          <p:cNvSpPr/>
          <p:nvPr/>
        </p:nvSpPr>
        <p:spPr>
          <a:xfrm>
            <a:off x="279400" y="533400"/>
            <a:ext cx="15544800" cy="6494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6- En fazla 255 karakterden oluşan bir kullanıcı ifadesinde, kullanıcının mutlu veya mutsuz olduğunu belirlemek istiyoruz. Bunun için </a:t>
            </a:r>
            <a:r>
              <a:rPr lang="tr-TR" sz="3200" dirty="0" err="1" smtClean="0">
                <a:solidFill>
                  <a:schemeClr val="accent5">
                    <a:lumMod val="75000"/>
                  </a:schemeClr>
                </a:solidFill>
              </a:rPr>
              <a:t>emojileri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 sayacağız.</a:t>
            </a:r>
          </a:p>
          <a:p>
            <a:endParaRPr lang="tr-TR" sz="3200" dirty="0" smtClean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mutlu</a:t>
            </a:r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:-) </a:t>
            </a:r>
          </a:p>
          <a:p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mutsuz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:-(</a:t>
            </a:r>
          </a:p>
          <a:p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Mutlu sayısı fazla ise «kullanıcı bugün iyi halde»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Mutsuz sayısı fazla ise «kullanıcı bugün kötü»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İkisi eşit ise «kullanıcının sinirleri bozuk»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Hiç ifade yoksa «kullanıcı belirsiz»</a:t>
            </a:r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4960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ikdörtgen 28"/>
          <p:cNvSpPr/>
          <p:nvPr/>
        </p:nvSpPr>
        <p:spPr>
          <a:xfrm>
            <a:off x="279400" y="533400"/>
            <a:ext cx="1554480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7- 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1-10 arasında r</a:t>
            </a:r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astgele oluşturulan 3 sayının ortadaki değerini bulunuz.</a:t>
            </a:r>
          </a:p>
          <a:p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4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6</a:t>
            </a: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7</a:t>
            </a:r>
          </a:p>
          <a:p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tr-TR" sz="3200" dirty="0" smtClean="0">
                <a:solidFill>
                  <a:schemeClr val="accent5">
                    <a:lumMod val="75000"/>
                  </a:schemeClr>
                </a:solidFill>
              </a:rPr>
              <a:t>Cevap:6</a:t>
            </a:r>
            <a:endParaRPr lang="tr-TR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63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536</TotalTime>
  <Words>333</Words>
  <Application>Microsoft Office PowerPoint</Application>
  <PresentationFormat>Özel</PresentationFormat>
  <Paragraphs>58</Paragraphs>
  <Slides>10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Teşekkürler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_Bilgisayar_</dc:creator>
  <cp:lastModifiedBy>Windows Kullanıcısı</cp:lastModifiedBy>
  <cp:revision>186</cp:revision>
  <cp:lastPrinted>2021-11-03T20:39:22Z</cp:lastPrinted>
  <dcterms:created xsi:type="dcterms:W3CDTF">2021-09-05T22:05:15Z</dcterms:created>
  <dcterms:modified xsi:type="dcterms:W3CDTF">2022-01-15T22:15:56Z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2019-11-25T00:00:00Z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2021-09-05T00:00:00Z</vt:filetime>
  </property>
</Properties>
</file>